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8" r:id="rId2"/>
    <p:sldId id="256" r:id="rId3"/>
    <p:sldId id="257"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dirty="0"/>
              <a:pPr/>
              <a:t>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36636D-D922-432D-A958-524484B5923D}" type="datetimeFigureOut">
              <a:rPr lang="en-US" dirty="0"/>
              <a:pPr/>
              <a:t>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36636D-D922-432D-A958-524484B5923D}" type="datetimeFigureOut">
              <a:rPr lang="en-US" dirty="0"/>
              <a:pPr/>
              <a:t>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E36636D-D922-432D-A958-524484B5923D}" type="datetimeFigureOut">
              <a:rPr lang="en-US" dirty="0"/>
              <a:pPr/>
              <a:t>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dirty="0"/>
              <a:pPr/>
              <a:t>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dirty="0"/>
              <a:pPr/>
              <a:t>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dirty="0"/>
              <a:pPr/>
              <a:t>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8E36636D-D922-432D-A958-524484B5923D}" type="datetimeFigureOut">
              <a:rPr lang="en-US" dirty="0"/>
              <a:pPr/>
              <a:t>2/6/2023</a:t>
            </a:fld>
            <a:endParaRPr lang="en-US" dirty="0"/>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DF28FB93-0A08-4E7D-8E63-9EFA29F1E093}"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2" r:id="rId10"/>
    <p:sldLayoutId id="2147483853" r:id="rId11"/>
    <p:sldLayoutId id="2147483854" r:id="rId12"/>
    <p:sldLayoutId id="2147483855" r:id="rId13"/>
    <p:sldLayoutId id="2147483858" r:id="rId14"/>
    <p:sldLayoutId id="2147483859" r:id="rId15"/>
    <p:sldLayoutId id="2147483850" r:id="rId16"/>
    <p:sldLayoutId id="2147483851"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581" y="1990026"/>
            <a:ext cx="10353762" cy="4058751"/>
          </a:xfrm>
        </p:spPr>
        <p:txBody>
          <a:bodyPr/>
          <a:lstStyle/>
          <a:p>
            <a:pPr marL="36900" indent="0" algn="just">
              <a:buNone/>
            </a:pPr>
            <a:endParaRPr lang="en-US" b="1" dirty="0" smtClean="0"/>
          </a:p>
          <a:p>
            <a:pPr marL="36900" indent="0" algn="just">
              <a:buNone/>
            </a:pPr>
            <a:endParaRPr lang="en-US" b="1" dirty="0"/>
          </a:p>
          <a:p>
            <a:pPr marL="36900" indent="0" algn="just">
              <a:buNone/>
            </a:pPr>
            <a:endParaRPr lang="en-US" b="1" dirty="0" smtClean="0"/>
          </a:p>
          <a:p>
            <a:pPr marL="36900" indent="0" algn="just">
              <a:buNone/>
            </a:pPr>
            <a:endParaRPr lang="en-US" b="1" dirty="0"/>
          </a:p>
          <a:p>
            <a:pPr marL="36900" indent="0" algn="just">
              <a:buNone/>
            </a:pPr>
            <a:endParaRPr lang="en-US" b="1" dirty="0" smtClean="0"/>
          </a:p>
          <a:p>
            <a:pPr marL="36900" indent="0">
              <a:buNone/>
            </a:pPr>
            <a:r>
              <a:rPr lang="en-US" b="1" dirty="0" err="1" smtClean="0"/>
              <a:t>Dr.P.Ganesh</a:t>
            </a:r>
            <a:endParaRPr lang="en-US" b="1" dirty="0" smtClean="0"/>
          </a:p>
          <a:p>
            <a:pPr marL="36900" indent="0">
              <a:buNone/>
            </a:pPr>
            <a:r>
              <a:rPr lang="en-US" dirty="0" smtClean="0"/>
              <a:t>Assistant Professor of Commerce </a:t>
            </a:r>
          </a:p>
          <a:p>
            <a:pPr marL="36900" indent="0">
              <a:buNone/>
            </a:pPr>
            <a:r>
              <a:rPr lang="en-US" dirty="0" smtClean="0"/>
              <a:t>Jamal Mohamed College(Autonomous)</a:t>
            </a:r>
          </a:p>
          <a:p>
            <a:pPr marL="36900" indent="0">
              <a:buNone/>
            </a:pPr>
            <a:r>
              <a:rPr lang="en-US" dirty="0" err="1" smtClean="0"/>
              <a:t>Trichy</a:t>
            </a:r>
            <a:r>
              <a:rPr lang="en-US" dirty="0" smtClean="0"/>
              <a:t> – 620 020</a:t>
            </a:r>
          </a:p>
          <a:p>
            <a:pPr marL="36900" indent="0" algn="just">
              <a:buNone/>
            </a:pPr>
            <a:endParaRPr lang="en-IN" dirty="0"/>
          </a:p>
        </p:txBody>
      </p:sp>
    </p:spTree>
    <p:extLst>
      <p:ext uri="{BB962C8B-B14F-4D97-AF65-F5344CB8AC3E}">
        <p14:creationId xmlns:p14="http://schemas.microsoft.com/office/powerpoint/2010/main" val="102662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rPr>
              <a:t>Mutilated Cheque</a:t>
            </a:r>
            <a:br>
              <a:rPr lang="en-US" dirty="0">
                <a:effectLst/>
              </a:rPr>
            </a:br>
            <a:endParaRPr lang="en-IN" dirty="0"/>
          </a:p>
        </p:txBody>
      </p:sp>
      <p:sp>
        <p:nvSpPr>
          <p:cNvPr id="3" name="Content Placeholder 2"/>
          <p:cNvSpPr>
            <a:spLocks noGrp="1"/>
          </p:cNvSpPr>
          <p:nvPr>
            <p:ph idx="1"/>
          </p:nvPr>
        </p:nvSpPr>
        <p:spPr/>
        <p:txBody>
          <a:bodyPr>
            <a:normAutofit/>
          </a:bodyPr>
          <a:lstStyle/>
          <a:p>
            <a:pPr algn="just"/>
            <a:r>
              <a:rPr lang="en-US" sz="2800" dirty="0" smtClean="0">
                <a:effectLst/>
              </a:rPr>
              <a:t>If </a:t>
            </a:r>
            <a:r>
              <a:rPr lang="en-US" sz="2800" dirty="0">
                <a:effectLst/>
              </a:rPr>
              <a:t>a cheque reaches the bank in a torn condition, it is called a mutilated cheque. If the cheque is torn into two or more pieces and the relevant information is torn, the bank shall reject the cheque and declare it invalid, until the drawer confirms its validation.</a:t>
            </a:r>
          </a:p>
          <a:p>
            <a:pPr algn="just"/>
            <a:r>
              <a:rPr lang="en-US" sz="2800" dirty="0">
                <a:effectLst/>
              </a:rPr>
              <a:t>If the cheque is torn from the corners and all the important data on the cheque is intact, then the bank may process the cheque further. </a:t>
            </a:r>
          </a:p>
          <a:p>
            <a:pPr marL="36900" indent="0">
              <a:buNone/>
            </a:pPr>
            <a:endParaRPr lang="en-IN" sz="2800" dirty="0"/>
          </a:p>
        </p:txBody>
      </p:sp>
    </p:spTree>
    <p:extLst>
      <p:ext uri="{BB962C8B-B14F-4D97-AF65-F5344CB8AC3E}">
        <p14:creationId xmlns:p14="http://schemas.microsoft.com/office/powerpoint/2010/main" val="3528360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6900" indent="0">
              <a:buNone/>
            </a:pPr>
            <a:r>
              <a:rPr lang="en-US" b="1" dirty="0" err="1">
                <a:effectLst/>
              </a:rPr>
              <a:t>Traveller’s</a:t>
            </a:r>
            <a:r>
              <a:rPr lang="en-US" b="1" dirty="0">
                <a:effectLst/>
              </a:rPr>
              <a:t> Cheque</a:t>
            </a:r>
          </a:p>
          <a:p>
            <a:pPr algn="just"/>
            <a:r>
              <a:rPr lang="en-US" dirty="0">
                <a:effectLst/>
              </a:rPr>
              <a:t>As the name suggests, the Traveler’s cheque can be used when a person is travelling abroad where the Indian currency is not used. </a:t>
            </a:r>
          </a:p>
          <a:p>
            <a:pPr algn="just"/>
            <a:r>
              <a:rPr lang="en-US" dirty="0">
                <a:effectLst/>
              </a:rPr>
              <a:t>If a person is travelling abroad, he can carry the </a:t>
            </a:r>
            <a:r>
              <a:rPr lang="en-US" dirty="0" err="1">
                <a:effectLst/>
              </a:rPr>
              <a:t>traveller’s</a:t>
            </a:r>
            <a:r>
              <a:rPr lang="en-US" dirty="0">
                <a:effectLst/>
              </a:rPr>
              <a:t> cheque and get encashment for the same in abroad countries. </a:t>
            </a:r>
          </a:p>
          <a:p>
            <a:pPr marL="36900" indent="0">
              <a:buNone/>
            </a:pPr>
            <a:r>
              <a:rPr lang="en-US" dirty="0">
                <a:effectLst/>
              </a:rPr>
              <a:t>Blank Cheque</a:t>
            </a:r>
          </a:p>
          <a:p>
            <a:r>
              <a:rPr lang="en-US" dirty="0">
                <a:effectLst/>
              </a:rPr>
              <a:t>When a cheque only has a drawer’s signature and all the other fields are left empty, then such a type of a cheque is called a blank cheque. </a:t>
            </a:r>
          </a:p>
          <a:p>
            <a:pPr marL="36900" indent="0" algn="just">
              <a:buNone/>
            </a:pPr>
            <a:endParaRPr lang="en-IN" dirty="0"/>
          </a:p>
        </p:txBody>
      </p:sp>
    </p:spTree>
    <p:extLst>
      <p:ext uri="{BB962C8B-B14F-4D97-AF65-F5344CB8AC3E}">
        <p14:creationId xmlns:p14="http://schemas.microsoft.com/office/powerpoint/2010/main" val="115132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9397" y="566671"/>
            <a:ext cx="9690265" cy="734095"/>
          </a:xfrm>
        </p:spPr>
        <p:txBody>
          <a:bodyPr>
            <a:normAutofit/>
          </a:bodyPr>
          <a:lstStyle/>
          <a:p>
            <a:pPr algn="l"/>
            <a:r>
              <a:rPr lang="en-US" sz="2000" dirty="0" smtClean="0"/>
              <a:t>Types of cheque in </a:t>
            </a:r>
            <a:r>
              <a:rPr lang="en-US" sz="2000" dirty="0" err="1" smtClean="0"/>
              <a:t>indian</a:t>
            </a:r>
            <a:r>
              <a:rPr lang="en-US" sz="2000" dirty="0" smtClean="0"/>
              <a:t> Banking system:</a:t>
            </a:r>
            <a:endParaRPr lang="en-IN" sz="2000" dirty="0"/>
          </a:p>
        </p:txBody>
      </p:sp>
      <p:sp>
        <p:nvSpPr>
          <p:cNvPr id="3" name="Subtitle 2"/>
          <p:cNvSpPr>
            <a:spLocks noGrp="1"/>
          </p:cNvSpPr>
          <p:nvPr>
            <p:ph type="subTitle" idx="1"/>
          </p:nvPr>
        </p:nvSpPr>
        <p:spPr>
          <a:xfrm>
            <a:off x="739627" y="1666509"/>
            <a:ext cx="10426355" cy="4553987"/>
          </a:xfrm>
        </p:spPr>
        <p:txBody>
          <a:bodyPr>
            <a:normAutofit fontScale="92500" lnSpcReduction="20000"/>
          </a:bodyPr>
          <a:lstStyle/>
          <a:p>
            <a:pPr algn="l"/>
            <a:r>
              <a:rPr lang="en-US" dirty="0" smtClean="0"/>
              <a:t>Cheque: Meaning </a:t>
            </a:r>
          </a:p>
          <a:p>
            <a:pPr algn="just"/>
            <a:r>
              <a:rPr lang="en-US" dirty="0" smtClean="0">
                <a:effectLst/>
              </a:rPr>
              <a:t>A </a:t>
            </a:r>
            <a:r>
              <a:rPr lang="en-US" dirty="0">
                <a:effectLst/>
              </a:rPr>
              <a:t>cheque is a piece of document/paper which orders the bank to transfer money from the bank account of an individual or an </a:t>
            </a:r>
            <a:r>
              <a:rPr lang="en-US" dirty="0" smtClean="0">
                <a:effectLst/>
              </a:rPr>
              <a:t>organization </a:t>
            </a:r>
            <a:r>
              <a:rPr lang="en-US" dirty="0">
                <a:effectLst/>
              </a:rPr>
              <a:t>to another bank account.</a:t>
            </a:r>
          </a:p>
          <a:p>
            <a:pPr algn="just"/>
            <a:r>
              <a:rPr lang="en-US" dirty="0">
                <a:effectLst/>
              </a:rPr>
              <a:t>The person who writes the cheque is called the “</a:t>
            </a:r>
            <a:r>
              <a:rPr lang="en-US" b="1" i="1" dirty="0">
                <a:effectLst/>
              </a:rPr>
              <a:t>drawer</a:t>
            </a:r>
            <a:r>
              <a:rPr lang="en-US" dirty="0">
                <a:effectLst/>
              </a:rPr>
              <a:t>” and the person in whose name the cheque has been issued is called the “</a:t>
            </a:r>
            <a:r>
              <a:rPr lang="en-US" b="1" i="1" dirty="0">
                <a:effectLst/>
              </a:rPr>
              <a:t>payee</a:t>
            </a:r>
            <a:r>
              <a:rPr lang="en-US" dirty="0">
                <a:effectLst/>
              </a:rPr>
              <a:t>”. The amount of money that needs to be transferred, payee’s name, date and signature of the drawer are all mentioned in a cheque.</a:t>
            </a:r>
          </a:p>
          <a:p>
            <a:pPr algn="just"/>
            <a:r>
              <a:rPr lang="en-US" dirty="0">
                <a:effectLst/>
              </a:rPr>
              <a:t>There are certain points to remember regarding cheques which are mentioned below:</a:t>
            </a:r>
          </a:p>
          <a:p>
            <a:pPr algn="just"/>
            <a:r>
              <a:rPr lang="en-US" dirty="0">
                <a:effectLst/>
              </a:rPr>
              <a:t>A cheque can only be issued against a current or savings bank account</a:t>
            </a:r>
          </a:p>
          <a:p>
            <a:pPr algn="just"/>
            <a:r>
              <a:rPr lang="en-US" dirty="0">
                <a:effectLst/>
              </a:rPr>
              <a:t>A cheque without date shall be considered invalid</a:t>
            </a:r>
          </a:p>
          <a:p>
            <a:pPr algn="just"/>
            <a:r>
              <a:rPr lang="en-US" dirty="0">
                <a:effectLst/>
              </a:rPr>
              <a:t>Only the payee, in whose name the cheque has been issued, can encash it</a:t>
            </a:r>
          </a:p>
          <a:p>
            <a:pPr algn="just"/>
            <a:r>
              <a:rPr lang="en-US" dirty="0">
                <a:effectLst/>
              </a:rPr>
              <a:t>A cheque is only valid 3 months from the date it has been issued</a:t>
            </a:r>
          </a:p>
          <a:p>
            <a:pPr algn="just"/>
            <a:r>
              <a:rPr lang="en-US" dirty="0">
                <a:effectLst/>
              </a:rPr>
              <a:t>A 9-digit MICR (Magnetic Ink Character Recognition) code is mentioned at the bottom of the cheque. This makes the clearance of cheques easier for the banks. </a:t>
            </a:r>
          </a:p>
          <a:p>
            <a:pPr algn="l"/>
            <a:endParaRPr lang="en-IN" dirty="0"/>
          </a:p>
        </p:txBody>
      </p:sp>
    </p:spTree>
    <p:extLst>
      <p:ext uri="{BB962C8B-B14F-4D97-AF65-F5344CB8AC3E}">
        <p14:creationId xmlns:p14="http://schemas.microsoft.com/office/powerpoint/2010/main" val="3941693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rPr>
              <a:t>Bearer Cheque</a:t>
            </a:r>
            <a:br>
              <a:rPr lang="en-US" dirty="0">
                <a:effectLst/>
              </a:rPr>
            </a:br>
            <a:endParaRPr lang="en-IN" dirty="0"/>
          </a:p>
        </p:txBody>
      </p:sp>
      <p:sp>
        <p:nvSpPr>
          <p:cNvPr id="3" name="Content Placeholder 2"/>
          <p:cNvSpPr>
            <a:spLocks noGrp="1"/>
          </p:cNvSpPr>
          <p:nvPr>
            <p:ph idx="1"/>
          </p:nvPr>
        </p:nvSpPr>
        <p:spPr/>
        <p:txBody>
          <a:bodyPr>
            <a:noAutofit/>
          </a:bodyPr>
          <a:lstStyle/>
          <a:p>
            <a:pPr algn="just"/>
            <a:r>
              <a:rPr lang="en-US" sz="2400" dirty="0" smtClean="0">
                <a:effectLst/>
              </a:rPr>
              <a:t>The </a:t>
            </a:r>
            <a:r>
              <a:rPr lang="en-US" sz="2400" dirty="0">
                <a:effectLst/>
              </a:rPr>
              <a:t>bearer cheque is a type of cheque in which the bearer is </a:t>
            </a:r>
            <a:r>
              <a:rPr lang="en-US" sz="2400" dirty="0" smtClean="0">
                <a:effectLst/>
              </a:rPr>
              <a:t>authorized </a:t>
            </a:r>
            <a:r>
              <a:rPr lang="en-US" sz="2400" dirty="0">
                <a:effectLst/>
              </a:rPr>
              <a:t>to get the cheque encashed. This means the person who carries the cheque to the bank has the authority to ask the bank for encashment. </a:t>
            </a:r>
          </a:p>
          <a:p>
            <a:pPr algn="just"/>
            <a:r>
              <a:rPr lang="en-US" sz="2400" dirty="0">
                <a:effectLst/>
              </a:rPr>
              <a:t>This type of cheque can be used for cash withdrawal. This kind of cheque is endorsable. No kind of identification is required for the bearer of the cheque.</a:t>
            </a:r>
          </a:p>
          <a:p>
            <a:pPr algn="just"/>
            <a:r>
              <a:rPr lang="en-US" sz="2400" b="1" dirty="0">
                <a:effectLst/>
              </a:rPr>
              <a:t>For example: </a:t>
            </a:r>
            <a:r>
              <a:rPr lang="en-US" sz="2400" dirty="0">
                <a:effectLst/>
              </a:rPr>
              <a:t>A cheque has been signed by Arjun (drawer) and the payee for the cheque is </a:t>
            </a:r>
            <a:r>
              <a:rPr lang="en-US" sz="2400" dirty="0" err="1">
                <a:effectLst/>
              </a:rPr>
              <a:t>Varun</a:t>
            </a:r>
            <a:r>
              <a:rPr lang="en-US" sz="2400" dirty="0">
                <a:effectLst/>
              </a:rPr>
              <a:t>. </a:t>
            </a:r>
            <a:r>
              <a:rPr lang="en-US" sz="2400" dirty="0" err="1">
                <a:effectLst/>
              </a:rPr>
              <a:t>Varun</a:t>
            </a:r>
            <a:r>
              <a:rPr lang="en-US" sz="2400" dirty="0">
                <a:effectLst/>
              </a:rPr>
              <a:t> can either go to the bank himself or can send a third person to get encashment for the cheque. No identification shall be required for the bearer’s name. </a:t>
            </a:r>
          </a:p>
          <a:p>
            <a:pPr marL="36900" indent="0" algn="just">
              <a:buNone/>
            </a:pPr>
            <a:endParaRPr lang="en-IN" sz="2400" dirty="0"/>
          </a:p>
        </p:txBody>
      </p:sp>
    </p:spTree>
    <p:extLst>
      <p:ext uri="{BB962C8B-B14F-4D97-AF65-F5344CB8AC3E}">
        <p14:creationId xmlns:p14="http://schemas.microsoft.com/office/powerpoint/2010/main" val="39414488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rPr>
              <a:t>Order Cheque</a:t>
            </a:r>
            <a:br>
              <a:rPr lang="en-US" dirty="0">
                <a:effectLst/>
              </a:rPr>
            </a:br>
            <a:endParaRPr lang="en-IN" dirty="0"/>
          </a:p>
        </p:txBody>
      </p:sp>
      <p:sp>
        <p:nvSpPr>
          <p:cNvPr id="3" name="Content Placeholder 2"/>
          <p:cNvSpPr>
            <a:spLocks noGrp="1"/>
          </p:cNvSpPr>
          <p:nvPr>
            <p:ph idx="1"/>
          </p:nvPr>
        </p:nvSpPr>
        <p:spPr/>
        <p:txBody>
          <a:bodyPr/>
          <a:lstStyle/>
          <a:p>
            <a:pPr algn="just"/>
            <a:r>
              <a:rPr lang="en-US" sz="2800" dirty="0" smtClean="0">
                <a:effectLst/>
              </a:rPr>
              <a:t>This </a:t>
            </a:r>
            <a:r>
              <a:rPr lang="en-US" sz="2800" dirty="0">
                <a:effectLst/>
              </a:rPr>
              <a:t>type of cheque cannot be endorsed, i.e., only the payee, whose name has been mentioned in the cheque is liable to get cash for that amount. The drawer needs to strike the “OR BEARER” mark as mentioned on the cheque so that the cheque can only be encashed to the payee.</a:t>
            </a:r>
          </a:p>
          <a:p>
            <a:pPr algn="just"/>
            <a:r>
              <a:rPr lang="en-US" sz="2800" b="1" dirty="0">
                <a:effectLst/>
              </a:rPr>
              <a:t>For Example:</a:t>
            </a:r>
            <a:r>
              <a:rPr lang="en-US" sz="2800" dirty="0">
                <a:effectLst/>
              </a:rPr>
              <a:t> If a cheque has been signed with the name of </a:t>
            </a:r>
            <a:r>
              <a:rPr lang="en-US" sz="2800" dirty="0" err="1">
                <a:effectLst/>
              </a:rPr>
              <a:t>Varun</a:t>
            </a:r>
            <a:r>
              <a:rPr lang="en-US" sz="2800" dirty="0">
                <a:effectLst/>
              </a:rPr>
              <a:t>, then only the payee can visit the bank to get an encashment for the same for a order cheque.</a:t>
            </a:r>
          </a:p>
          <a:p>
            <a:pPr marL="36900" indent="0">
              <a:buNone/>
            </a:pPr>
            <a:endParaRPr lang="en-IN" dirty="0"/>
          </a:p>
        </p:txBody>
      </p:sp>
    </p:spTree>
    <p:extLst>
      <p:ext uri="{BB962C8B-B14F-4D97-AF65-F5344CB8AC3E}">
        <p14:creationId xmlns:p14="http://schemas.microsoft.com/office/powerpoint/2010/main" val="2424698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rPr>
              <a:t>Crossed Cheque</a:t>
            </a:r>
            <a:br>
              <a:rPr lang="en-US" dirty="0">
                <a:effectLst/>
              </a:rPr>
            </a:br>
            <a:endParaRPr lang="en-IN" dirty="0"/>
          </a:p>
        </p:txBody>
      </p:sp>
      <p:sp>
        <p:nvSpPr>
          <p:cNvPr id="3" name="Content Placeholder 2"/>
          <p:cNvSpPr>
            <a:spLocks noGrp="1"/>
          </p:cNvSpPr>
          <p:nvPr>
            <p:ph idx="1"/>
          </p:nvPr>
        </p:nvSpPr>
        <p:spPr/>
        <p:txBody>
          <a:bodyPr>
            <a:normAutofit/>
          </a:bodyPr>
          <a:lstStyle/>
          <a:p>
            <a:pPr algn="just"/>
            <a:r>
              <a:rPr lang="en-US" sz="2800" dirty="0" smtClean="0">
                <a:effectLst/>
              </a:rPr>
              <a:t>In </a:t>
            </a:r>
            <a:r>
              <a:rPr lang="en-US" sz="2800" dirty="0">
                <a:effectLst/>
              </a:rPr>
              <a:t>this type of cheque, no cash withdrawal can be done. The amount can only be transferred from the drawer’s account to the payee’s account. Any third party can visit the bank to submit the cheque.</a:t>
            </a:r>
          </a:p>
          <a:p>
            <a:pPr algn="just"/>
            <a:r>
              <a:rPr lang="en-US" sz="2800" dirty="0">
                <a:effectLst/>
              </a:rPr>
              <a:t>In case of a crossed cheque, the drawer must draw two lines at the left top corner of the cheque.</a:t>
            </a:r>
          </a:p>
          <a:p>
            <a:pPr marL="36900" indent="0" algn="just">
              <a:buNone/>
            </a:pPr>
            <a:endParaRPr lang="en-IN" sz="2800" dirty="0"/>
          </a:p>
        </p:txBody>
      </p:sp>
    </p:spTree>
    <p:extLst>
      <p:ext uri="{BB962C8B-B14F-4D97-AF65-F5344CB8AC3E}">
        <p14:creationId xmlns:p14="http://schemas.microsoft.com/office/powerpoint/2010/main" val="1385647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effectLst/>
              </a:rPr>
              <a:t/>
            </a:r>
            <a:br>
              <a:rPr lang="en-US" dirty="0" smtClean="0">
                <a:effectLst/>
              </a:rPr>
            </a:br>
            <a:r>
              <a:rPr lang="en-US" dirty="0" smtClean="0">
                <a:effectLst/>
              </a:rPr>
              <a:t>Account </a:t>
            </a:r>
            <a:r>
              <a:rPr lang="en-US" dirty="0">
                <a:effectLst/>
              </a:rPr>
              <a:t>Payee Cheque</a:t>
            </a:r>
            <a:br>
              <a:rPr lang="en-US" dirty="0">
                <a:effectLst/>
              </a:rPr>
            </a:br>
            <a:endParaRPr lang="en-IN" dirty="0"/>
          </a:p>
        </p:txBody>
      </p:sp>
      <p:sp>
        <p:nvSpPr>
          <p:cNvPr id="3" name="Content Placeholder 2"/>
          <p:cNvSpPr>
            <a:spLocks noGrp="1"/>
          </p:cNvSpPr>
          <p:nvPr>
            <p:ph idx="1"/>
          </p:nvPr>
        </p:nvSpPr>
        <p:spPr/>
        <p:txBody>
          <a:bodyPr>
            <a:normAutofit/>
          </a:bodyPr>
          <a:lstStyle/>
          <a:p>
            <a:pPr algn="just"/>
            <a:r>
              <a:rPr lang="en-US" sz="2800" dirty="0" smtClean="0">
                <a:effectLst/>
              </a:rPr>
              <a:t>This </a:t>
            </a:r>
            <a:r>
              <a:rPr lang="en-US" sz="2800" dirty="0">
                <a:effectLst/>
              </a:rPr>
              <a:t>is the same as the account payee cheque but no third party involvement is required. The amount shall be transferred directly to the payee’s account number.</a:t>
            </a:r>
          </a:p>
          <a:p>
            <a:pPr algn="just"/>
            <a:r>
              <a:rPr lang="en-US" sz="2800" dirty="0">
                <a:effectLst/>
              </a:rPr>
              <a:t>To ensure that it is an account payee cheque, two lines are made on the left top corner of the cheque, labelling it for “A/C PAYEE”.</a:t>
            </a:r>
          </a:p>
          <a:p>
            <a:pPr marL="36900" indent="0" algn="just">
              <a:buNone/>
            </a:pPr>
            <a:endParaRPr lang="en-IN" sz="2800" dirty="0"/>
          </a:p>
        </p:txBody>
      </p:sp>
    </p:spTree>
    <p:extLst>
      <p:ext uri="{BB962C8B-B14F-4D97-AF65-F5344CB8AC3E}">
        <p14:creationId xmlns:p14="http://schemas.microsoft.com/office/powerpoint/2010/main" val="2026948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rPr>
              <a:t>Stale Cheque</a:t>
            </a:r>
            <a:br>
              <a:rPr lang="en-US" dirty="0">
                <a:effectLst/>
              </a:rPr>
            </a:br>
            <a:endParaRPr lang="en-IN" dirty="0"/>
          </a:p>
        </p:txBody>
      </p:sp>
      <p:sp>
        <p:nvSpPr>
          <p:cNvPr id="3" name="Content Placeholder 2"/>
          <p:cNvSpPr>
            <a:spLocks noGrp="1"/>
          </p:cNvSpPr>
          <p:nvPr>
            <p:ph idx="1"/>
          </p:nvPr>
        </p:nvSpPr>
        <p:spPr/>
        <p:txBody>
          <a:bodyPr/>
          <a:lstStyle/>
          <a:p>
            <a:pPr algn="just"/>
            <a:r>
              <a:rPr lang="en-US" sz="2800" dirty="0" smtClean="0">
                <a:effectLst/>
              </a:rPr>
              <a:t>In </a:t>
            </a:r>
            <a:r>
              <a:rPr lang="en-US" sz="2800" dirty="0">
                <a:effectLst/>
              </a:rPr>
              <a:t>India, any cheque is valid only until 3 months from the date of issue. So if a payee moves to the bank to get withdrawal for a cheque which was signed 3 months ago, the cheque shall be declared a stale cheque.</a:t>
            </a:r>
          </a:p>
          <a:p>
            <a:pPr algn="just"/>
            <a:r>
              <a:rPr lang="en-US" sz="2800" b="1" dirty="0">
                <a:effectLst/>
              </a:rPr>
              <a:t>For example:</a:t>
            </a:r>
            <a:r>
              <a:rPr lang="en-US" sz="2800" dirty="0">
                <a:effectLst/>
              </a:rPr>
              <a:t> If a cheque is dated January 1, 2021, and the payee visits the bank for withdrawal on May 1, 2021, his/her request shall be denied and the cheque is declared stale.</a:t>
            </a:r>
          </a:p>
          <a:p>
            <a:pPr marL="36900" indent="0">
              <a:buNone/>
            </a:pPr>
            <a:endParaRPr lang="en-IN" dirty="0"/>
          </a:p>
        </p:txBody>
      </p:sp>
    </p:spTree>
    <p:extLst>
      <p:ext uri="{BB962C8B-B14F-4D97-AF65-F5344CB8AC3E}">
        <p14:creationId xmlns:p14="http://schemas.microsoft.com/office/powerpoint/2010/main" val="3817020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effectLst/>
              </a:rPr>
              <a:t/>
            </a:r>
            <a:br>
              <a:rPr lang="en-US" dirty="0" smtClean="0">
                <a:effectLst/>
              </a:rPr>
            </a:br>
            <a:r>
              <a:rPr lang="en-US" dirty="0" smtClean="0">
                <a:effectLst/>
              </a:rPr>
              <a:t>Post </a:t>
            </a:r>
            <a:r>
              <a:rPr lang="en-US" dirty="0">
                <a:effectLst/>
              </a:rPr>
              <a:t>Dated Cheque</a:t>
            </a:r>
            <a:br>
              <a:rPr lang="en-US" dirty="0">
                <a:effectLst/>
              </a:rPr>
            </a:br>
            <a:endParaRPr lang="en-IN" dirty="0"/>
          </a:p>
        </p:txBody>
      </p:sp>
      <p:sp>
        <p:nvSpPr>
          <p:cNvPr id="3" name="Content Placeholder 2"/>
          <p:cNvSpPr>
            <a:spLocks noGrp="1"/>
          </p:cNvSpPr>
          <p:nvPr>
            <p:ph idx="1"/>
          </p:nvPr>
        </p:nvSpPr>
        <p:spPr/>
        <p:txBody>
          <a:bodyPr>
            <a:normAutofit/>
          </a:bodyPr>
          <a:lstStyle/>
          <a:p>
            <a:pPr algn="just"/>
            <a:r>
              <a:rPr lang="en-US" sz="2800" dirty="0" smtClean="0">
                <a:effectLst/>
              </a:rPr>
              <a:t>If </a:t>
            </a:r>
            <a:r>
              <a:rPr lang="en-US" sz="2800" dirty="0">
                <a:effectLst/>
              </a:rPr>
              <a:t>a drawer wants the payee to apply for withdrawal or transfer of money after the present date, then he/she can fill a post dated cheque.</a:t>
            </a:r>
          </a:p>
          <a:p>
            <a:pPr algn="just"/>
            <a:r>
              <a:rPr lang="en-US" sz="2800" b="1" dirty="0">
                <a:effectLst/>
              </a:rPr>
              <a:t>For example: </a:t>
            </a:r>
            <a:r>
              <a:rPr lang="en-US" sz="2800" dirty="0">
                <a:effectLst/>
              </a:rPr>
              <a:t>If the date on which the drawer is filling the cheque is May 10, 2021, but he wants the payment to be done later, he/she can fill the cheque dates as May 30, 2021. It shall be called a post-dated cheque.</a:t>
            </a:r>
          </a:p>
          <a:p>
            <a:pPr marL="36900" indent="0" algn="just">
              <a:buNone/>
            </a:pPr>
            <a:endParaRPr lang="en-IN" sz="2800" dirty="0"/>
          </a:p>
        </p:txBody>
      </p:sp>
    </p:spTree>
    <p:extLst>
      <p:ext uri="{BB962C8B-B14F-4D97-AF65-F5344CB8AC3E}">
        <p14:creationId xmlns:p14="http://schemas.microsoft.com/office/powerpoint/2010/main" val="549696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720725" y="657225"/>
            <a:ext cx="10547350" cy="5133975"/>
          </a:xfrm>
        </p:spPr>
        <p:txBody>
          <a:bodyPr>
            <a:normAutofit lnSpcReduction="10000"/>
          </a:bodyPr>
          <a:lstStyle/>
          <a:p>
            <a:pPr marL="36900" indent="0">
              <a:buNone/>
            </a:pPr>
            <a:r>
              <a:rPr lang="en-US" sz="2400" b="1" dirty="0">
                <a:effectLst/>
              </a:rPr>
              <a:t>Ante Dated Cheque</a:t>
            </a:r>
          </a:p>
          <a:p>
            <a:r>
              <a:rPr lang="en-US" sz="2400" dirty="0">
                <a:effectLst/>
              </a:rPr>
              <a:t>If the drawer mentions a date prior to the current date on the cheque, it is called ante dated cheque.</a:t>
            </a:r>
          </a:p>
          <a:p>
            <a:r>
              <a:rPr lang="en-US" sz="2400" b="1" dirty="0">
                <a:effectLst/>
              </a:rPr>
              <a:t>For example:</a:t>
            </a:r>
            <a:r>
              <a:rPr lang="en-US" sz="2400" dirty="0">
                <a:effectLst/>
              </a:rPr>
              <a:t> If the current date is January 30, 2021, and the drawer dates the cheque as January 1, 2021. It shall be considered as an ante-dated cheque.</a:t>
            </a:r>
          </a:p>
          <a:p>
            <a:pPr marL="36900" indent="0">
              <a:buNone/>
            </a:pPr>
            <a:r>
              <a:rPr lang="en-US" sz="2400" b="1" dirty="0">
                <a:effectLst/>
              </a:rPr>
              <a:t>Self Cheque</a:t>
            </a:r>
          </a:p>
          <a:p>
            <a:pPr algn="just"/>
            <a:r>
              <a:rPr lang="en-US" sz="2400" dirty="0">
                <a:effectLst/>
              </a:rPr>
              <a:t>If the drawer wishes cash for himself he can issue a cheque where in place of the Payee’s name he can write “SELF” and get encashment from the branch where he owns an account.</a:t>
            </a:r>
          </a:p>
          <a:p>
            <a:pPr algn="just"/>
            <a:r>
              <a:rPr lang="en-US" sz="2400" b="1" dirty="0">
                <a:effectLst/>
              </a:rPr>
              <a:t>For example:</a:t>
            </a:r>
            <a:r>
              <a:rPr lang="en-US" sz="2400" dirty="0">
                <a:effectLst/>
              </a:rPr>
              <a:t> If a person wants Rs.1,00,000/- in cash, he can issue a self cheque and visit his bank branch where he owns an account and get encashment in place of a cheque.</a:t>
            </a:r>
          </a:p>
          <a:p>
            <a:pPr marL="36900" indent="0">
              <a:buNone/>
            </a:pPr>
            <a:endParaRPr lang="en-IN" sz="2400" dirty="0"/>
          </a:p>
        </p:txBody>
      </p:sp>
    </p:spTree>
    <p:extLst>
      <p:ext uri="{BB962C8B-B14F-4D97-AF65-F5344CB8AC3E}">
        <p14:creationId xmlns:p14="http://schemas.microsoft.com/office/powerpoint/2010/main" val="12244321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TM04033929[[fn=Slate]]</Template>
  <TotalTime>21</TotalTime>
  <Words>653</Words>
  <Application>Microsoft Office PowerPoint</Application>
  <PresentationFormat>Widescreen</PresentationFormat>
  <Paragraphs>52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Calisto MT</vt:lpstr>
      <vt:lpstr>Trebuchet MS</vt:lpstr>
      <vt:lpstr>Wingdings 2</vt:lpstr>
      <vt:lpstr>Slate</vt:lpstr>
      <vt:lpstr>PowerPoint Presentation</vt:lpstr>
      <vt:lpstr>Types of cheque in indian Banking system:</vt:lpstr>
      <vt:lpstr>Bearer Cheque </vt:lpstr>
      <vt:lpstr>Order Cheque </vt:lpstr>
      <vt:lpstr>Crossed Cheque </vt:lpstr>
      <vt:lpstr> Account Payee Cheque </vt:lpstr>
      <vt:lpstr>Stale Cheque </vt:lpstr>
      <vt:lpstr> Post Dated Cheque </vt:lpstr>
      <vt:lpstr>PowerPoint Presentation</vt:lpstr>
      <vt:lpstr>Mutilated Cheque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5</cp:revision>
  <dcterms:created xsi:type="dcterms:W3CDTF">2023-02-06T04:42:51Z</dcterms:created>
  <dcterms:modified xsi:type="dcterms:W3CDTF">2023-02-06T05:53:19Z</dcterms:modified>
</cp:coreProperties>
</file>